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3" r:id="rId2"/>
    <p:sldId id="308" r:id="rId3"/>
    <p:sldId id="320" r:id="rId4"/>
    <p:sldId id="321" r:id="rId5"/>
    <p:sldId id="327" r:id="rId6"/>
    <p:sldId id="322" r:id="rId7"/>
    <p:sldId id="323" r:id="rId8"/>
    <p:sldId id="324" r:id="rId9"/>
    <p:sldId id="325" r:id="rId10"/>
    <p:sldId id="326" r:id="rId11"/>
    <p:sldId id="331" r:id="rId12"/>
    <p:sldId id="328" r:id="rId13"/>
    <p:sldId id="329" r:id="rId14"/>
    <p:sldId id="334" r:id="rId15"/>
    <p:sldId id="335" r:id="rId16"/>
    <p:sldId id="330" r:id="rId17"/>
    <p:sldId id="332" r:id="rId18"/>
    <p:sldId id="333" r:id="rId19"/>
    <p:sldId id="336" r:id="rId20"/>
    <p:sldId id="337" r:id="rId21"/>
    <p:sldId id="338" r:id="rId22"/>
    <p:sldId id="310" r:id="rId23"/>
  </p:sldIdLst>
  <p:sldSz cx="9144000" cy="6858000" type="screen4x3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Segoe Light" charset="0"/>
      <p:regular r:id="rId30"/>
      <p: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8845"/>
    <a:srgbClr val="034079"/>
    <a:srgbClr val="DA8515"/>
    <a:srgbClr val="00ABDC"/>
    <a:srgbClr val="D4AF00"/>
    <a:srgbClr val="C3213F"/>
    <a:srgbClr val="7DA029"/>
    <a:srgbClr val="011221"/>
    <a:srgbClr val="5A5BBC"/>
    <a:srgbClr val="484A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0" autoAdjust="0"/>
    <p:restoredTop sz="88521" autoAdjust="0"/>
  </p:normalViewPr>
  <p:slideViewPr>
    <p:cSldViewPr>
      <p:cViewPr>
        <p:scale>
          <a:sx n="100" d="100"/>
          <a:sy n="10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F2D40-973E-4186-84FC-B82830CC0CAD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7BD21-A6B3-4B62-8769-BEEF90639B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83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8E71-5BDA-48FC-A714-04C9E057A1AD}" type="datetimeFigureOut">
              <a:rPr lang="en-US" smtClean="0"/>
              <a:t>12/7/2011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84F08-5252-4764-95F5-42F06511A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652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175" indent="0">
              <a:buFont typeface="Arial" pitchFamily="34" charset="0"/>
              <a:buNone/>
            </a:pPr>
            <a:endParaRPr lang="en-GB" sz="2800" dirty="0" smtClean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84F08-5252-4764-95F5-42F06511A0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9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6"/>
          <p:cNvSpPr>
            <a:spLocks noGrp="1"/>
          </p:cNvSpPr>
          <p:nvPr>
            <p:ph sz="quarter" idx="10" hasCustomPrompt="1"/>
          </p:nvPr>
        </p:nvSpPr>
        <p:spPr>
          <a:xfrm>
            <a:off x="683568" y="1700808"/>
            <a:ext cx="2520280" cy="1224136"/>
          </a:xfrm>
          <a:gradFill flip="none" rotWithShape="1">
            <a:gsLst>
              <a:gs pos="0">
                <a:srgbClr val="CE432C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8" name="Content Placeholder 16"/>
          <p:cNvSpPr>
            <a:spLocks noGrp="1"/>
          </p:cNvSpPr>
          <p:nvPr>
            <p:ph sz="quarter" idx="11" hasCustomPrompt="1"/>
          </p:nvPr>
        </p:nvSpPr>
        <p:spPr>
          <a:xfrm>
            <a:off x="3275856" y="1700808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16"/>
          <p:cNvSpPr>
            <a:spLocks noGrp="1"/>
          </p:cNvSpPr>
          <p:nvPr>
            <p:ph sz="quarter" idx="12" hasCustomPrompt="1"/>
          </p:nvPr>
        </p:nvSpPr>
        <p:spPr>
          <a:xfrm>
            <a:off x="5868144" y="1700808"/>
            <a:ext cx="2520280" cy="1224136"/>
          </a:xfrm>
          <a:gradFill flip="none" rotWithShape="1">
            <a:gsLst>
              <a:gs pos="0">
                <a:srgbClr val="034079"/>
              </a:gs>
              <a:gs pos="100000">
                <a:schemeClr val="accent1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1" name="Content Placeholder 16"/>
          <p:cNvSpPr>
            <a:spLocks noGrp="1"/>
          </p:cNvSpPr>
          <p:nvPr>
            <p:ph sz="quarter" idx="13" hasCustomPrompt="1"/>
          </p:nvPr>
        </p:nvSpPr>
        <p:spPr>
          <a:xfrm>
            <a:off x="683568" y="2996952"/>
            <a:ext cx="2520280" cy="2520280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2" name="Content Placeholder 16"/>
          <p:cNvSpPr>
            <a:spLocks noGrp="1"/>
          </p:cNvSpPr>
          <p:nvPr>
            <p:ph sz="quarter" idx="15" hasCustomPrompt="1"/>
          </p:nvPr>
        </p:nvSpPr>
        <p:spPr>
          <a:xfrm>
            <a:off x="5868144" y="2996952"/>
            <a:ext cx="2520280" cy="2520280"/>
          </a:xfrm>
          <a:gradFill flip="none" rotWithShape="1">
            <a:gsLst>
              <a:gs pos="0">
                <a:srgbClr val="40A0A7"/>
              </a:gs>
              <a:gs pos="100000">
                <a:schemeClr val="accent5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3" name="Content Placeholder 16"/>
          <p:cNvSpPr>
            <a:spLocks noGrp="1"/>
          </p:cNvSpPr>
          <p:nvPr>
            <p:ph sz="quarter" idx="16" hasCustomPrompt="1"/>
          </p:nvPr>
        </p:nvSpPr>
        <p:spPr>
          <a:xfrm>
            <a:off x="3275856" y="2996952"/>
            <a:ext cx="2520280" cy="2520280"/>
          </a:xfrm>
          <a:gradFill flip="none" rotWithShape="1">
            <a:gsLst>
              <a:gs pos="0">
                <a:srgbClr val="484AA8"/>
              </a:gs>
              <a:gs pos="100000">
                <a:srgbClr val="5A5BBC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0" hasCustomPrompt="1"/>
          </p:nvPr>
        </p:nvSpPr>
        <p:spPr>
          <a:xfrm>
            <a:off x="683568" y="5949280"/>
            <a:ext cx="7796694" cy="288032"/>
          </a:xfrm>
        </p:spPr>
        <p:txBody>
          <a:bodyPr/>
          <a:lstStyle>
            <a:lvl1pPr marL="0" indent="0" algn="r">
              <a:buNone/>
              <a:defRPr sz="1400"/>
            </a:lvl1pPr>
          </a:lstStyle>
          <a:p>
            <a:pPr lvl="0"/>
            <a:r>
              <a:rPr lang="en-US" dirty="0" smtClean="0"/>
              <a:t>[Event name]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29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6" name="Right Triangle 5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DA8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36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red">
    <p:bg>
      <p:bgPr>
        <a:solidFill>
          <a:srgbClr val="C321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8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6" name="Right Triangle 5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C32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3926103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02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light blue">
    <p:bg>
      <p:bgPr>
        <a:solidFill>
          <a:srgbClr val="00AB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46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8" name="Right Triangle 7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00A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3926103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495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gold">
    <p:bg>
      <p:bgPr>
        <a:solidFill>
          <a:srgbClr val="D4A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87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8" name="Right Triangle 7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D4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3926103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129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dark blue">
    <p:bg>
      <p:bgPr>
        <a:solidFill>
          <a:srgbClr val="0340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08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6" name="Right Triangle 5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034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3926103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24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green">
    <p:bg>
      <p:bgPr>
        <a:solidFill>
          <a:srgbClr val="0D88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41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3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quarter" idx="10" hasCustomPrompt="1"/>
          </p:nvPr>
        </p:nvSpPr>
        <p:spPr>
          <a:xfrm>
            <a:off x="683568" y="1700808"/>
            <a:ext cx="2520280" cy="1224136"/>
          </a:xfrm>
          <a:gradFill flip="none" rotWithShape="1">
            <a:gsLst>
              <a:gs pos="0">
                <a:srgbClr val="CE432C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8" name="Content Placeholder 16"/>
          <p:cNvSpPr>
            <a:spLocks noGrp="1"/>
          </p:cNvSpPr>
          <p:nvPr>
            <p:ph sz="quarter" idx="11" hasCustomPrompt="1"/>
          </p:nvPr>
        </p:nvSpPr>
        <p:spPr>
          <a:xfrm>
            <a:off x="3275856" y="1700808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Content Placeholder 16"/>
          <p:cNvSpPr>
            <a:spLocks noGrp="1"/>
          </p:cNvSpPr>
          <p:nvPr>
            <p:ph sz="quarter" idx="12" hasCustomPrompt="1"/>
          </p:nvPr>
        </p:nvSpPr>
        <p:spPr>
          <a:xfrm>
            <a:off x="5868144" y="1700808"/>
            <a:ext cx="2520280" cy="1224136"/>
          </a:xfrm>
          <a:gradFill flip="none" rotWithShape="1">
            <a:gsLst>
              <a:gs pos="0">
                <a:srgbClr val="034079"/>
              </a:gs>
              <a:gs pos="100000">
                <a:schemeClr val="accent1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6" name="Content Placeholder 16"/>
          <p:cNvSpPr>
            <a:spLocks noGrp="1"/>
          </p:cNvSpPr>
          <p:nvPr>
            <p:ph sz="quarter" idx="13" hasCustomPrompt="1"/>
          </p:nvPr>
        </p:nvSpPr>
        <p:spPr>
          <a:xfrm>
            <a:off x="683568" y="2996952"/>
            <a:ext cx="2520280" cy="1224136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9" name="Content Placeholder 16"/>
          <p:cNvSpPr>
            <a:spLocks noGrp="1"/>
          </p:cNvSpPr>
          <p:nvPr>
            <p:ph sz="quarter" idx="14" hasCustomPrompt="1"/>
          </p:nvPr>
        </p:nvSpPr>
        <p:spPr>
          <a:xfrm>
            <a:off x="683568" y="4293096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1" name="Content Placeholder 16"/>
          <p:cNvSpPr>
            <a:spLocks noGrp="1"/>
          </p:cNvSpPr>
          <p:nvPr>
            <p:ph sz="quarter" idx="15" hasCustomPrompt="1"/>
          </p:nvPr>
        </p:nvSpPr>
        <p:spPr>
          <a:xfrm>
            <a:off x="5868144" y="2996952"/>
            <a:ext cx="2520280" cy="1224136"/>
          </a:xfrm>
          <a:gradFill flip="none" rotWithShape="1">
            <a:gsLst>
              <a:gs pos="0">
                <a:srgbClr val="40A0A7"/>
              </a:gs>
              <a:gs pos="100000">
                <a:schemeClr val="accent5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2" name="Content Placeholder 16"/>
          <p:cNvSpPr>
            <a:spLocks noGrp="1"/>
          </p:cNvSpPr>
          <p:nvPr>
            <p:ph sz="quarter" idx="16" hasCustomPrompt="1"/>
          </p:nvPr>
        </p:nvSpPr>
        <p:spPr>
          <a:xfrm>
            <a:off x="3275856" y="2996952"/>
            <a:ext cx="2520280" cy="1224136"/>
          </a:xfrm>
          <a:gradFill flip="none" rotWithShape="1">
            <a:gsLst>
              <a:gs pos="0">
                <a:srgbClr val="484AA8"/>
              </a:gs>
              <a:gs pos="100000">
                <a:srgbClr val="5A5BBC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3" name="Content Placeholder 16"/>
          <p:cNvSpPr>
            <a:spLocks noGrp="1"/>
          </p:cNvSpPr>
          <p:nvPr>
            <p:ph sz="quarter" idx="17" hasCustomPrompt="1"/>
          </p:nvPr>
        </p:nvSpPr>
        <p:spPr>
          <a:xfrm>
            <a:off x="3275856" y="4293096"/>
            <a:ext cx="2520280" cy="1224136"/>
          </a:xfrm>
          <a:gradFill flip="none" rotWithShape="1">
            <a:gsLst>
              <a:gs pos="0">
                <a:srgbClr val="7DA029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5" name="Content Placeholder 16"/>
          <p:cNvSpPr>
            <a:spLocks noGrp="1"/>
          </p:cNvSpPr>
          <p:nvPr>
            <p:ph sz="quarter" idx="18" hasCustomPrompt="1"/>
          </p:nvPr>
        </p:nvSpPr>
        <p:spPr>
          <a:xfrm>
            <a:off x="5868144" y="4293096"/>
            <a:ext cx="2520280" cy="1224136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18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13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9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lipped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  <p:sp>
        <p:nvSpPr>
          <p:cNvPr id="6" name="Right Triangle 5"/>
          <p:cNvSpPr/>
          <p:nvPr userDrawn="1"/>
        </p:nvSpPr>
        <p:spPr>
          <a:xfrm flipH="1">
            <a:off x="7537732" y="5235387"/>
            <a:ext cx="1606268" cy="1622613"/>
          </a:xfrm>
          <a:prstGeom prst="rtTriangle">
            <a:avLst/>
          </a:prstGeom>
          <a:solidFill>
            <a:srgbClr val="0D8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39664" y="6054403"/>
            <a:ext cx="804336" cy="803597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3926103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8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51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51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vecraw\Documents\Assets\DVD_ART34\Logos\MICROSOFT\Microsoft corporate logo and tagline MS generic brand.png"/>
          <p:cNvPicPr>
            <a:picLocks noChangeAspect="1" noChangeArrowheads="1"/>
          </p:cNvPicPr>
          <p:nvPr userDrawn="1"/>
        </p:nvPicPr>
        <p:blipFill rotWithShape="1">
          <a:blip r:embed="rId2"/>
          <a:srcRect r="24600" b="39486"/>
          <a:stretch/>
        </p:blipFill>
        <p:spPr bwMode="auto">
          <a:xfrm>
            <a:off x="3181696" y="3188332"/>
            <a:ext cx="2780608" cy="4813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191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2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quarter" idx="10" hasCustomPrompt="1"/>
          </p:nvPr>
        </p:nvSpPr>
        <p:spPr>
          <a:xfrm>
            <a:off x="683568" y="1700808"/>
            <a:ext cx="2520280" cy="1224136"/>
          </a:xfrm>
          <a:gradFill flip="none" rotWithShape="1">
            <a:gsLst>
              <a:gs pos="0">
                <a:srgbClr val="CE432C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8" name="Content Placeholder 16"/>
          <p:cNvSpPr>
            <a:spLocks noGrp="1"/>
          </p:cNvSpPr>
          <p:nvPr>
            <p:ph sz="quarter" idx="11" hasCustomPrompt="1"/>
          </p:nvPr>
        </p:nvSpPr>
        <p:spPr>
          <a:xfrm>
            <a:off x="3275856" y="1700808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Content Placeholder 16"/>
          <p:cNvSpPr>
            <a:spLocks noGrp="1"/>
          </p:cNvSpPr>
          <p:nvPr>
            <p:ph sz="quarter" idx="12" hasCustomPrompt="1"/>
          </p:nvPr>
        </p:nvSpPr>
        <p:spPr>
          <a:xfrm>
            <a:off x="5868144" y="1700808"/>
            <a:ext cx="2520280" cy="1224136"/>
          </a:xfrm>
          <a:gradFill flip="none" rotWithShape="1">
            <a:gsLst>
              <a:gs pos="0">
                <a:srgbClr val="034079"/>
              </a:gs>
              <a:gs pos="100000">
                <a:schemeClr val="accent1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6" name="Content Placeholder 16"/>
          <p:cNvSpPr>
            <a:spLocks noGrp="1"/>
          </p:cNvSpPr>
          <p:nvPr>
            <p:ph sz="quarter" idx="13" hasCustomPrompt="1"/>
          </p:nvPr>
        </p:nvSpPr>
        <p:spPr>
          <a:xfrm>
            <a:off x="683568" y="2996952"/>
            <a:ext cx="2520280" cy="2520280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1" name="Content Placeholder 16"/>
          <p:cNvSpPr>
            <a:spLocks noGrp="1"/>
          </p:cNvSpPr>
          <p:nvPr>
            <p:ph sz="quarter" idx="15" hasCustomPrompt="1"/>
          </p:nvPr>
        </p:nvSpPr>
        <p:spPr>
          <a:xfrm>
            <a:off x="5868144" y="2996952"/>
            <a:ext cx="2520280" cy="2520280"/>
          </a:xfrm>
          <a:gradFill flip="none" rotWithShape="1">
            <a:gsLst>
              <a:gs pos="0">
                <a:srgbClr val="40A0A7"/>
              </a:gs>
              <a:gs pos="100000">
                <a:schemeClr val="accent5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2" name="Content Placeholder 16"/>
          <p:cNvSpPr>
            <a:spLocks noGrp="1"/>
          </p:cNvSpPr>
          <p:nvPr>
            <p:ph sz="quarter" idx="16" hasCustomPrompt="1"/>
          </p:nvPr>
        </p:nvSpPr>
        <p:spPr>
          <a:xfrm>
            <a:off x="3275856" y="2996952"/>
            <a:ext cx="2520280" cy="2520280"/>
          </a:xfrm>
          <a:gradFill flip="none" rotWithShape="1">
            <a:gsLst>
              <a:gs pos="0">
                <a:srgbClr val="484AA8"/>
              </a:gs>
              <a:gs pos="100000">
                <a:srgbClr val="5A5BBC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39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13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2 staggered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/>
          <p:cNvSpPr>
            <a:spLocks noGrp="1"/>
          </p:cNvSpPr>
          <p:nvPr>
            <p:ph sz="quarter" idx="10" hasCustomPrompt="1"/>
          </p:nvPr>
        </p:nvSpPr>
        <p:spPr>
          <a:xfrm>
            <a:off x="683568" y="1700808"/>
            <a:ext cx="2520280" cy="2520280"/>
          </a:xfrm>
          <a:gradFill flip="none" rotWithShape="1">
            <a:gsLst>
              <a:gs pos="0">
                <a:srgbClr val="CE432C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8" name="Content Placeholder 16"/>
          <p:cNvSpPr>
            <a:spLocks noGrp="1"/>
          </p:cNvSpPr>
          <p:nvPr>
            <p:ph sz="quarter" idx="11" hasCustomPrompt="1"/>
          </p:nvPr>
        </p:nvSpPr>
        <p:spPr>
          <a:xfrm>
            <a:off x="3275856" y="1700808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Content Placeholder 16"/>
          <p:cNvSpPr>
            <a:spLocks noGrp="1"/>
          </p:cNvSpPr>
          <p:nvPr>
            <p:ph sz="quarter" idx="12" hasCustomPrompt="1"/>
          </p:nvPr>
        </p:nvSpPr>
        <p:spPr>
          <a:xfrm>
            <a:off x="5868144" y="1700808"/>
            <a:ext cx="2520280" cy="2520280"/>
          </a:xfrm>
          <a:gradFill flip="none" rotWithShape="1">
            <a:gsLst>
              <a:gs pos="0">
                <a:srgbClr val="034079"/>
              </a:gs>
              <a:gs pos="100000">
                <a:schemeClr val="accent1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6" name="Content Placeholder 16"/>
          <p:cNvSpPr>
            <a:spLocks noGrp="1"/>
          </p:cNvSpPr>
          <p:nvPr>
            <p:ph sz="quarter" idx="13" hasCustomPrompt="1"/>
          </p:nvPr>
        </p:nvSpPr>
        <p:spPr>
          <a:xfrm>
            <a:off x="683568" y="4293096"/>
            <a:ext cx="2520280" cy="1224136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1" name="Content Placeholder 16"/>
          <p:cNvSpPr>
            <a:spLocks noGrp="1"/>
          </p:cNvSpPr>
          <p:nvPr>
            <p:ph sz="quarter" idx="15" hasCustomPrompt="1"/>
          </p:nvPr>
        </p:nvSpPr>
        <p:spPr>
          <a:xfrm>
            <a:off x="5868144" y="4293096"/>
            <a:ext cx="2520280" cy="1224136"/>
          </a:xfrm>
          <a:gradFill flip="none" rotWithShape="1">
            <a:gsLst>
              <a:gs pos="0">
                <a:srgbClr val="40A0A7"/>
              </a:gs>
              <a:gs pos="100000">
                <a:schemeClr val="accent5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2" name="Content Placeholder 16"/>
          <p:cNvSpPr>
            <a:spLocks noGrp="1"/>
          </p:cNvSpPr>
          <p:nvPr>
            <p:ph sz="quarter" idx="16" hasCustomPrompt="1"/>
          </p:nvPr>
        </p:nvSpPr>
        <p:spPr>
          <a:xfrm>
            <a:off x="3275856" y="2996952"/>
            <a:ext cx="2520280" cy="2520280"/>
          </a:xfrm>
          <a:gradFill flip="none" rotWithShape="1">
            <a:gsLst>
              <a:gs pos="0">
                <a:srgbClr val="484AA8"/>
              </a:gs>
              <a:gs pos="100000">
                <a:srgbClr val="5A5BBC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74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/>
      <p:bldP spid="13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6"/>
          <p:cNvSpPr>
            <a:spLocks noGrp="1"/>
          </p:cNvSpPr>
          <p:nvPr>
            <p:ph sz="quarter" idx="10" hasCustomPrompt="1"/>
          </p:nvPr>
        </p:nvSpPr>
        <p:spPr>
          <a:xfrm>
            <a:off x="683568" y="1700808"/>
            <a:ext cx="2520280" cy="1224136"/>
          </a:xfrm>
          <a:gradFill flip="none" rotWithShape="1">
            <a:gsLst>
              <a:gs pos="0">
                <a:srgbClr val="CE432C"/>
              </a:gs>
              <a:gs pos="100000">
                <a:schemeClr val="accent2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5" name="Content Placeholder 16"/>
          <p:cNvSpPr>
            <a:spLocks noGrp="1"/>
          </p:cNvSpPr>
          <p:nvPr>
            <p:ph sz="quarter" idx="11" hasCustomPrompt="1"/>
          </p:nvPr>
        </p:nvSpPr>
        <p:spPr>
          <a:xfrm>
            <a:off x="3275856" y="1700808"/>
            <a:ext cx="2520280" cy="1224136"/>
          </a:xfrm>
          <a:gradFill flip="none" rotWithShape="1">
            <a:gsLst>
              <a:gs pos="0">
                <a:srgbClr val="DA8413"/>
              </a:gs>
              <a:gs pos="100000">
                <a:schemeClr val="accent6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6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2" hasCustomPrompt="1"/>
          </p:nvPr>
        </p:nvSpPr>
        <p:spPr>
          <a:xfrm>
            <a:off x="5868144" y="1700808"/>
            <a:ext cx="2520280" cy="1224136"/>
          </a:xfrm>
          <a:gradFill flip="none" rotWithShape="1">
            <a:gsLst>
              <a:gs pos="0">
                <a:srgbClr val="034079"/>
              </a:gs>
              <a:gs pos="100000">
                <a:schemeClr val="accent1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18" name="Content Placeholder 16"/>
          <p:cNvSpPr>
            <a:spLocks noGrp="1"/>
          </p:cNvSpPr>
          <p:nvPr>
            <p:ph sz="quarter" idx="13" hasCustomPrompt="1"/>
          </p:nvPr>
        </p:nvSpPr>
        <p:spPr>
          <a:xfrm>
            <a:off x="683568" y="2996952"/>
            <a:ext cx="5112568" cy="2520280"/>
          </a:xfrm>
          <a:gradFill flip="none" rotWithShape="1">
            <a:gsLst>
              <a:gs pos="0">
                <a:srgbClr val="621354"/>
              </a:gs>
              <a:gs pos="100000">
                <a:schemeClr val="accent4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0" name="Content Placeholder 16"/>
          <p:cNvSpPr>
            <a:spLocks noGrp="1"/>
          </p:cNvSpPr>
          <p:nvPr>
            <p:ph sz="quarter" idx="15" hasCustomPrompt="1"/>
          </p:nvPr>
        </p:nvSpPr>
        <p:spPr>
          <a:xfrm>
            <a:off x="5868144" y="2996952"/>
            <a:ext cx="2520280" cy="2520280"/>
          </a:xfrm>
          <a:gradFill flip="none" rotWithShape="1">
            <a:gsLst>
              <a:gs pos="0">
                <a:srgbClr val="40A0A7"/>
              </a:gs>
              <a:gs pos="100000">
                <a:schemeClr val="accent5"/>
              </a:gs>
            </a:gsLst>
            <a:lin ang="0" scaled="1"/>
            <a:tileRect/>
          </a:gradFill>
        </p:spPr>
        <p:txBody>
          <a:bodyPr anchor="b">
            <a:noAutofit/>
          </a:bodyPr>
          <a:lstStyle>
            <a:lvl1pPr marL="0" indent="0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[name]</a:t>
            </a:r>
            <a:endParaRPr lang="en-US" dirty="0"/>
          </a:p>
        </p:txBody>
      </p:sp>
      <p:sp>
        <p:nvSpPr>
          <p:cNvPr id="24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/>
      <p:bldP spid="17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9" name="Title 19"/>
          <p:cNvSpPr>
            <a:spLocks noGrp="1"/>
          </p:cNvSpPr>
          <p:nvPr>
            <p:ph type="title"/>
          </p:nvPr>
        </p:nvSpPr>
        <p:spPr>
          <a:xfrm>
            <a:off x="582507" y="467962"/>
            <a:ext cx="8021943" cy="593487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 hasCustomPrompt="1"/>
          </p:nvPr>
        </p:nvSpPr>
        <p:spPr>
          <a:xfrm>
            <a:off x="576816" y="980728"/>
            <a:ext cx="8027632" cy="288032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[Subtitle]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2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82507" y="1700809"/>
            <a:ext cx="8237967" cy="504479"/>
          </a:xfrm>
        </p:spPr>
        <p:txBody>
          <a:bodyPr>
            <a:noAutofit/>
          </a:bodyPr>
          <a:lstStyle>
            <a:lvl1pPr marL="0" indent="0">
              <a:buNone/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[Message]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57786" y="2252737"/>
            <a:ext cx="8382000" cy="2232248"/>
          </a:xfrm>
        </p:spPr>
        <p:txBody>
          <a:bodyPr>
            <a:noAutofit/>
          </a:bodyPr>
          <a:lstStyle>
            <a:lvl1pPr marL="0" indent="0">
              <a:buNone/>
              <a:defRPr sz="13000">
                <a:solidFill>
                  <a:srgbClr val="FFFF00"/>
                </a:solidFill>
              </a:defRPr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[Statistic]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82507" y="4221089"/>
            <a:ext cx="8237967" cy="504479"/>
          </a:xfrm>
        </p:spPr>
        <p:txBody>
          <a:bodyPr>
            <a:noAutofit/>
          </a:bodyPr>
          <a:lstStyle>
            <a:lvl1pPr marL="0" indent="0">
              <a:buNone/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[Message]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2507" y="5949281"/>
            <a:ext cx="8237967" cy="421516"/>
          </a:xfrm>
        </p:spPr>
        <p:txBody>
          <a:bodyPr>
            <a:noAutofit/>
          </a:bodyPr>
          <a:lstStyle>
            <a:lvl1pPr marL="0" indent="0" algn="r">
              <a:buNone/>
              <a:defRPr sz="16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[Message]</a:t>
            </a:r>
          </a:p>
        </p:txBody>
      </p:sp>
    </p:spTree>
    <p:extLst>
      <p:ext uri="{BB962C8B-B14F-4D97-AF65-F5344CB8AC3E}">
        <p14:creationId xmlns:p14="http://schemas.microsoft.com/office/powerpoint/2010/main" val="84854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title">
    <p:bg>
      <p:bgPr>
        <a:solidFill>
          <a:srgbClr val="0112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353066"/>
            <a:ext cx="9144000" cy="4151871"/>
          </a:xfrm>
          <a:prstGeom prst="rect">
            <a:avLst/>
          </a:prstGeom>
          <a:solidFill>
            <a:srgbClr val="0D8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636914"/>
            <a:ext cx="8300234" cy="960239"/>
          </a:xfrm>
        </p:spPr>
        <p:txBody>
          <a:bodyPr>
            <a:noAutofit/>
          </a:bodyPr>
          <a:lstStyle>
            <a:lvl1pPr marL="0" indent="0">
              <a:buNone/>
              <a:defRPr sz="54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[Speaker name]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82507" y="3524722"/>
            <a:ext cx="8237967" cy="50447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[Speaker title]</a:t>
            </a:r>
          </a:p>
        </p:txBody>
      </p:sp>
    </p:spTree>
    <p:extLst>
      <p:ext uri="{BB962C8B-B14F-4D97-AF65-F5344CB8AC3E}">
        <p14:creationId xmlns:p14="http://schemas.microsoft.com/office/powerpoint/2010/main" val="152366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- orange">
    <p:bg>
      <p:bgPr>
        <a:solidFill>
          <a:srgbClr val="DA8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995936" y="2564904"/>
            <a:ext cx="2808312" cy="1728192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771800" y="2852936"/>
            <a:ext cx="1153188" cy="1152128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81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reveal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hyperlink" Target="http://toolbox/Win8ppt" TargetMode="Externa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81F67"/>
            </a:gs>
            <a:gs pos="100000">
              <a:srgbClr val="29123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2507" y="476672"/>
            <a:ext cx="8021943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507" y="1600202"/>
            <a:ext cx="7877927" cy="3926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788024" y="6930008"/>
            <a:ext cx="4355976" cy="53144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en-GB" sz="1400" dirty="0" smtClean="0"/>
              <a:t>Download the latest version at </a:t>
            </a:r>
            <a:r>
              <a:rPr lang="en-GB" sz="1400" dirty="0" smtClean="0">
                <a:hlinkClick r:id="rId25"/>
              </a:rPr>
              <a:t>http://toolbox/Win8ppt</a:t>
            </a:r>
            <a:endParaRPr lang="en-GB" sz="1400" dirty="0" smtClean="0"/>
          </a:p>
          <a:p>
            <a:pPr algn="l"/>
            <a:r>
              <a:rPr lang="en-GB" sz="1400" dirty="0" smtClean="0"/>
              <a:t>This message won’t show up when you’re presenting </a:t>
            </a:r>
            <a:r>
              <a:rPr lang="en-GB" sz="1400" dirty="0" smtClean="0">
                <a:sym typeface="Wingdings" pitchFamily="2" charset="2"/>
              </a:rPr>
              <a:t></a:t>
            </a:r>
            <a:endParaRPr lang="en-GB" sz="1400" dirty="0" smtClean="0"/>
          </a:p>
          <a:p>
            <a:pPr algn="l"/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4051403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5" r:id="rId5"/>
    <p:sldLayoutId id="2147483650" r:id="rId6"/>
    <p:sldLayoutId id="2147483663" r:id="rId7"/>
    <p:sldLayoutId id="2147483666" r:id="rId8"/>
    <p:sldLayoutId id="2147483668" r:id="rId9"/>
    <p:sldLayoutId id="2147483677" r:id="rId10"/>
    <p:sldLayoutId id="2147483669" r:id="rId11"/>
    <p:sldLayoutId id="2147483675" r:id="rId12"/>
    <p:sldLayoutId id="2147483670" r:id="rId13"/>
    <p:sldLayoutId id="2147483676" r:id="rId14"/>
    <p:sldLayoutId id="2147483672" r:id="rId15"/>
    <p:sldLayoutId id="2147483674" r:id="rId16"/>
    <p:sldLayoutId id="2147483671" r:id="rId17"/>
    <p:sldLayoutId id="2147483678" r:id="rId18"/>
    <p:sldLayoutId id="2147483673" r:id="rId19"/>
    <p:sldLayoutId id="2147483679" r:id="rId20"/>
    <p:sldLayoutId id="2147483654" r:id="rId21"/>
    <p:sldLayoutId id="2147483655" r:id="rId22"/>
    <p:sldLayoutId id="2147483664" r:id="rId23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slodug.si/" TargetMode="Externa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mftoolkit.codeplex.com/" TargetMode="External"/><Relationship Id="rId3" Type="http://schemas.openxmlformats.org/officeDocument/2006/relationships/hyperlink" Target="http://netmf.codeplex.com/" TargetMode="External"/><Relationship Id="rId7" Type="http://schemas.openxmlformats.org/officeDocument/2006/relationships/hyperlink" Target="http://tinyurl.com/cnktcwg" TargetMode="External"/><Relationship Id="rId2" Type="http://schemas.openxmlformats.org/officeDocument/2006/relationships/hyperlink" Target="http://www.netmf.com/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digi.com/" TargetMode="External"/><Relationship Id="rId11" Type="http://schemas.openxmlformats.org/officeDocument/2006/relationships/hyperlink" Target="http://www.sparkfun.com/" TargetMode="External"/><Relationship Id="rId5" Type="http://schemas.openxmlformats.org/officeDocument/2006/relationships/hyperlink" Target="http://www.societyofrobots.com/" TargetMode="External"/><Relationship Id="rId10" Type="http://schemas.openxmlformats.org/officeDocument/2006/relationships/hyperlink" Target="http://www.slodug.si/" TargetMode="External"/><Relationship Id="rId4" Type="http://schemas.openxmlformats.org/officeDocument/2006/relationships/hyperlink" Target="http://www.etduino.com/" TargetMode="External"/><Relationship Id="rId9" Type="http://schemas.openxmlformats.org/officeDocument/2006/relationships/hyperlink" Target="http://www.elektronik.s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2506" y="476672"/>
            <a:ext cx="5452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2800" dirty="0" smtClean="0">
                <a:latin typeface="+mj-lt"/>
              </a:rPr>
              <a:t>.NET </a:t>
            </a:r>
            <a:r>
              <a:rPr lang="sl-SI" sz="2800" dirty="0" err="1" smtClean="0">
                <a:latin typeface="+mj-lt"/>
              </a:rPr>
              <a:t>Micro</a:t>
            </a:r>
            <a:r>
              <a:rPr lang="sl-SI" sz="2800" dirty="0" smtClean="0">
                <a:latin typeface="+mj-lt"/>
              </a:rPr>
              <a:t> </a:t>
            </a:r>
            <a:r>
              <a:rPr lang="sl-SI" sz="2800" dirty="0" err="1" smtClean="0">
                <a:latin typeface="+mj-lt"/>
              </a:rPr>
              <a:t>Framework</a:t>
            </a:r>
            <a:r>
              <a:rPr lang="sl-SI" sz="2800" dirty="0" smtClean="0">
                <a:latin typeface="+mj-lt"/>
              </a:rPr>
              <a:t> in </a:t>
            </a:r>
            <a:r>
              <a:rPr lang="sl-SI" sz="2800" dirty="0" err="1" smtClean="0">
                <a:latin typeface="+mj-lt"/>
              </a:rPr>
              <a:t>Netduino</a:t>
            </a:r>
            <a:endParaRPr lang="en-GB" sz="2800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6725" y="980729"/>
            <a:ext cx="7080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sz="1400" dirty="0" err="1" smtClean="0">
                <a:latin typeface="+mj-lt"/>
              </a:rPr>
              <a:t>Righthand</a:t>
            </a:r>
            <a:r>
              <a:rPr lang="sl-SI" sz="1400" dirty="0" smtClean="0">
                <a:latin typeface="+mj-lt"/>
              </a:rPr>
              <a:t> Miha Markič s.p.</a:t>
            </a:r>
          </a:p>
          <a:p>
            <a:r>
              <a:rPr lang="sl-SI" sz="1400" dirty="0" smtClean="0">
                <a:latin typeface="+mj-lt"/>
              </a:rPr>
              <a:t>Microsoft MVP C#, </a:t>
            </a:r>
            <a:r>
              <a:rPr lang="sl-SI" sz="1400" dirty="0" err="1" smtClean="0">
                <a:latin typeface="+mj-lt"/>
              </a:rPr>
              <a:t>DXSquad</a:t>
            </a:r>
            <a:r>
              <a:rPr lang="sl-SI" sz="1400" dirty="0" smtClean="0">
                <a:latin typeface="+mj-lt"/>
              </a:rPr>
              <a:t>, </a:t>
            </a:r>
            <a:r>
              <a:rPr lang="sl-SI" sz="1400" dirty="0" smtClean="0">
                <a:latin typeface="+mj-lt"/>
              </a:rPr>
              <a:t>SLODUG </a:t>
            </a:r>
            <a:r>
              <a:rPr lang="sl-SI" sz="1400" dirty="0" smtClean="0">
                <a:latin typeface="+mj-lt"/>
              </a:rPr>
              <a:t>vodja, INETA vodja za Slovenijo, </a:t>
            </a:r>
            <a:r>
              <a:rPr lang="sl-SI" sz="1400" dirty="0" err="1" smtClean="0">
                <a:latin typeface="+mj-lt"/>
              </a:rPr>
              <a:t>Friend</a:t>
            </a:r>
            <a:r>
              <a:rPr lang="sl-SI" sz="1400" dirty="0" smtClean="0">
                <a:latin typeface="+mj-lt"/>
              </a:rPr>
              <a:t> </a:t>
            </a:r>
            <a:r>
              <a:rPr lang="sl-SI" sz="1400" dirty="0" err="1" smtClean="0">
                <a:latin typeface="+mj-lt"/>
              </a:rPr>
              <a:t>of</a:t>
            </a:r>
            <a:r>
              <a:rPr lang="sl-SI" sz="1400" dirty="0" smtClean="0">
                <a:latin typeface="+mj-lt"/>
              </a:rPr>
              <a:t> </a:t>
            </a:r>
            <a:r>
              <a:rPr lang="sl-SI" sz="1400" dirty="0" err="1" smtClean="0">
                <a:latin typeface="+mj-lt"/>
              </a:rPr>
              <a:t>RedGate</a:t>
            </a:r>
            <a:r>
              <a:rPr lang="sl-SI" sz="1400" dirty="0" smtClean="0">
                <a:latin typeface="+mj-lt"/>
              </a:rPr>
              <a:t>,…</a:t>
            </a:r>
            <a:endParaRPr lang="en-GB" sz="1400" dirty="0">
              <a:latin typeface="+mj-lt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" t="9292" r="27082" b="42136"/>
          <a:stretch/>
        </p:blipFill>
        <p:spPr bwMode="auto">
          <a:xfrm>
            <a:off x="683569" y="1700808"/>
            <a:ext cx="2520281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9" t="10954" r="7602"/>
          <a:stretch/>
        </p:blipFill>
        <p:spPr bwMode="auto">
          <a:xfrm>
            <a:off x="5868145" y="3001487"/>
            <a:ext cx="2520281" cy="252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864" b="38257"/>
          <a:stretch/>
        </p:blipFill>
        <p:spPr>
          <a:xfrm>
            <a:off x="3275856" y="1700809"/>
            <a:ext cx="2520280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b="17146"/>
          <a:stretch/>
        </p:blipFill>
        <p:spPr bwMode="auto">
          <a:xfrm>
            <a:off x="683717" y="3001487"/>
            <a:ext cx="5112421" cy="252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Users\davecraw\Assets\Photography\1024\JPEG\MSIT08_Ida_0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81" b="13850"/>
          <a:stretch/>
        </p:blipFill>
        <p:spPr bwMode="auto">
          <a:xfrm>
            <a:off x="5868144" y="1700809"/>
            <a:ext cx="2520280" cy="121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444208" y="5949281"/>
            <a:ext cx="2036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1400" dirty="0" smtClean="0">
                <a:latin typeface="+mj-lt"/>
              </a:rPr>
              <a:t>Študent je car 2011</a:t>
            </a:r>
            <a:endParaRPr lang="en-GB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196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4853134"/>
          </a:xfrm>
        </p:spPr>
        <p:txBody>
          <a:bodyPr>
            <a:normAutofit/>
          </a:bodyPr>
          <a:lstStyle/>
          <a:p>
            <a:r>
              <a:rPr lang="sl-SI" dirty="0" smtClean="0"/>
              <a:t>32-bit </a:t>
            </a:r>
            <a:r>
              <a:rPr lang="sl-SI" dirty="0" err="1" smtClean="0"/>
              <a:t>Atmel</a:t>
            </a:r>
            <a:r>
              <a:rPr lang="sl-SI" dirty="0" smtClean="0"/>
              <a:t> ARM7 48Mhz CPE</a:t>
            </a:r>
          </a:p>
          <a:p>
            <a:r>
              <a:rPr lang="sl-SI" dirty="0" smtClean="0"/>
              <a:t>128KB pomnilnika za kodo, 60KB za izvajanje</a:t>
            </a:r>
          </a:p>
          <a:p>
            <a:r>
              <a:rPr lang="sl-SI" dirty="0" smtClean="0"/>
              <a:t>20 digitalnih V/I, 6 analognih vhodov</a:t>
            </a:r>
          </a:p>
          <a:p>
            <a:r>
              <a:rPr lang="sl-SI" dirty="0" smtClean="0"/>
              <a:t>SPI, I2C, 2x UART</a:t>
            </a:r>
          </a:p>
          <a:p>
            <a:r>
              <a:rPr lang="sl-SI" dirty="0" smtClean="0"/>
              <a:t>Odprto kodni</a:t>
            </a:r>
          </a:p>
          <a:p>
            <a:r>
              <a:rPr lang="sl-SI" dirty="0" smtClean="0"/>
              <a:t>Trenutno podpira .NET MF 4.1, 4.2 beta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Netduino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4469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err="1" smtClean="0"/>
              <a:t>Netduino</a:t>
            </a:r>
            <a:r>
              <a:rPr lang="sl-SI" dirty="0" smtClean="0"/>
              <a:t> nas pozdravi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Demo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7522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4709118"/>
          </a:xfrm>
        </p:spPr>
        <p:txBody>
          <a:bodyPr>
            <a:normAutofit lnSpcReduction="10000"/>
          </a:bodyPr>
          <a:lstStyle/>
          <a:p>
            <a:r>
              <a:rPr lang="sl-SI" dirty="0"/>
              <a:t>IEEE </a:t>
            </a:r>
            <a:r>
              <a:rPr lang="sl-SI" dirty="0" smtClean="0"/>
              <a:t>802.15.4 protokol</a:t>
            </a:r>
          </a:p>
          <a:p>
            <a:r>
              <a:rPr lang="sl-SI" dirty="0" smtClean="0"/>
              <a:t>Poceni, majhna poraba</a:t>
            </a:r>
          </a:p>
          <a:p>
            <a:r>
              <a:rPr lang="sl-SI" dirty="0" smtClean="0"/>
              <a:t>Domete do 750m zunaj ter 60m znotraj</a:t>
            </a:r>
          </a:p>
          <a:p>
            <a:r>
              <a:rPr lang="sl-SI" dirty="0" smtClean="0"/>
              <a:t>Enostaven, lahko kar UART</a:t>
            </a:r>
          </a:p>
          <a:p>
            <a:r>
              <a:rPr lang="sl-SI" dirty="0" smtClean="0"/>
              <a:t>Dodatne zmogljivosti (digitalni V/I in analogni)</a:t>
            </a:r>
          </a:p>
          <a:p>
            <a:r>
              <a:rPr lang="sl-SI" dirty="0" smtClean="0"/>
              <a:t>Max. 250kbps</a:t>
            </a:r>
          </a:p>
          <a:p>
            <a:r>
              <a:rPr lang="sl-SI" dirty="0" smtClean="0"/>
              <a:t>X-CTU program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XBee</a:t>
            </a:r>
            <a:r>
              <a:rPr lang="sl-SI" dirty="0" smtClean="0"/>
              <a:t> </a:t>
            </a:r>
            <a:r>
              <a:rPr lang="sl-SI" dirty="0" err="1" smtClean="0"/>
              <a:t>Pro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Lastnosti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368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Zaporedna (serijska) komunikacija</a:t>
            </a:r>
          </a:p>
          <a:p>
            <a:r>
              <a:rPr lang="sl-SI" dirty="0" smtClean="0"/>
              <a:t>Križno vezana RX in TX:</a:t>
            </a:r>
            <a:br>
              <a:rPr lang="sl-SI" dirty="0" smtClean="0"/>
            </a:br>
            <a:r>
              <a:rPr lang="sl-SI" sz="2000" dirty="0" smtClean="0"/>
              <a:t>RX1-&gt;TX2 in TX1 -&gt; RX2</a:t>
            </a:r>
            <a:endParaRPr lang="sl-SI" dirty="0" smtClean="0"/>
          </a:p>
          <a:p>
            <a:r>
              <a:rPr lang="sl-SI" dirty="0" smtClean="0"/>
              <a:t>Opcijsko še CTS in RTS</a:t>
            </a:r>
            <a:br>
              <a:rPr lang="sl-SI" dirty="0" smtClean="0"/>
            </a:br>
            <a:r>
              <a:rPr lang="sl-SI" sz="2000" dirty="0" smtClean="0"/>
              <a:t>Nadzora nad izpuščenimi podatki</a:t>
            </a:r>
          </a:p>
          <a:p>
            <a:r>
              <a:rPr lang="sl-SI" dirty="0" smtClean="0"/>
              <a:t>Obe napravi morata uporabljati isto hitrost </a:t>
            </a:r>
            <a:br>
              <a:rPr lang="sl-SI" dirty="0" smtClean="0"/>
            </a:br>
            <a:r>
              <a:rPr lang="sl-SI" sz="2000" dirty="0" smtClean="0"/>
              <a:t>pa pariteto, nadzor toka, število stop bitov in št. podatkovnih bitov</a:t>
            </a:r>
            <a:endParaRPr lang="sl-SI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UART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TTL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99256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RX, TX in uporabiš kot zaporedna vrata</a:t>
            </a:r>
            <a:br>
              <a:rPr lang="sl-SI" dirty="0" smtClean="0"/>
            </a:br>
            <a:r>
              <a:rPr lang="sl-SI" sz="2000" dirty="0" smtClean="0"/>
              <a:t>Enostavno, vendar lahko pride do izgube</a:t>
            </a:r>
          </a:p>
          <a:p>
            <a:r>
              <a:rPr lang="sl-SI" dirty="0" smtClean="0"/>
              <a:t>RX, TX, CTS, RTS</a:t>
            </a:r>
            <a:br>
              <a:rPr lang="sl-SI" dirty="0" smtClean="0"/>
            </a:br>
            <a:r>
              <a:rPr lang="sl-SI" sz="2000" dirty="0" smtClean="0"/>
              <a:t>Deluje, vendar porabiš dodatni nožici.</a:t>
            </a:r>
            <a:endParaRPr lang="sl-SI" dirty="0" smtClean="0"/>
          </a:p>
          <a:p>
            <a:r>
              <a:rPr lang="sl-SI" dirty="0" smtClean="0"/>
              <a:t>Uporabiš API način</a:t>
            </a:r>
            <a:br>
              <a:rPr lang="sl-SI" dirty="0" smtClean="0"/>
            </a:br>
            <a:r>
              <a:rPr lang="sl-SI" sz="2000" dirty="0" smtClean="0"/>
              <a:t>Popoln nadzor, pošilja in prejema se okvirje</a:t>
            </a:r>
            <a:endParaRPr lang="sl-SI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/>
              <a:t>XBee</a:t>
            </a:r>
            <a:r>
              <a:rPr lang="sl-SI" dirty="0"/>
              <a:t> </a:t>
            </a:r>
            <a:r>
              <a:rPr lang="sl-SI" dirty="0" err="1"/>
              <a:t>Pro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Komunikacija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68306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XBee</a:t>
            </a:r>
            <a:r>
              <a:rPr lang="sl-SI" dirty="0" smtClean="0"/>
              <a:t> </a:t>
            </a:r>
            <a:r>
              <a:rPr lang="sl-SI" dirty="0" err="1" smtClean="0"/>
              <a:t>Pro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API način</a:t>
            </a:r>
            <a:endParaRPr lang="sl-SI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48478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Predloga okvirja</a:t>
            </a:r>
          </a:p>
          <a:p>
            <a:endParaRPr lang="sl-SI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572452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568" y="364502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/>
              <a:t>Primer okvirja</a:t>
            </a:r>
          </a:p>
          <a:p>
            <a:endParaRPr lang="sl-SI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58018"/>
            <a:ext cx="8136904" cy="147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552109" y="6461243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1000" dirty="0" smtClean="0"/>
              <a:t>Vir: </a:t>
            </a:r>
            <a:r>
              <a:rPr lang="sl-SI" sz="1000" dirty="0" err="1" smtClean="0"/>
              <a:t>XBee</a:t>
            </a:r>
            <a:r>
              <a:rPr lang="sl-SI" sz="1000" dirty="0" smtClean="0"/>
              <a:t> [PRO] </a:t>
            </a:r>
            <a:r>
              <a:rPr lang="sl-SI" sz="1000" dirty="0" err="1" smtClean="0"/>
              <a:t>product</a:t>
            </a:r>
            <a:r>
              <a:rPr lang="sl-SI" sz="1000" dirty="0" smtClean="0"/>
              <a:t> </a:t>
            </a:r>
            <a:r>
              <a:rPr lang="sl-SI" sz="1000" dirty="0" err="1" smtClean="0"/>
              <a:t>manual</a:t>
            </a:r>
            <a:endParaRPr lang="sl-SI" sz="1000" dirty="0"/>
          </a:p>
        </p:txBody>
      </p:sp>
    </p:spTree>
    <p:extLst>
      <p:ext uri="{BB962C8B-B14F-4D97-AF65-F5344CB8AC3E}">
        <p14:creationId xmlns:p14="http://schemas.microsoft.com/office/powerpoint/2010/main" val="232122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err="1" smtClean="0"/>
              <a:t>XBee</a:t>
            </a:r>
            <a:r>
              <a:rPr lang="sl-SI" dirty="0" smtClean="0"/>
              <a:t> </a:t>
            </a:r>
            <a:r>
              <a:rPr lang="sl-SI" dirty="0" err="1" smtClean="0"/>
              <a:t>Pro</a:t>
            </a:r>
            <a:r>
              <a:rPr lang="sl-SI" dirty="0" smtClean="0"/>
              <a:t> nas pozdravi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Demo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98243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Preprosta kamera</a:t>
            </a:r>
          </a:p>
          <a:p>
            <a:r>
              <a:rPr lang="sl-SI" dirty="0" smtClean="0"/>
              <a:t>Zajema statične slike</a:t>
            </a:r>
          </a:p>
          <a:p>
            <a:r>
              <a:rPr lang="sl-SI" dirty="0" smtClean="0"/>
              <a:t>Podpira JPG format</a:t>
            </a:r>
          </a:p>
          <a:p>
            <a:r>
              <a:rPr lang="sl-SI" dirty="0" smtClean="0"/>
              <a:t>UART komunikacija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C328R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0676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Avtomatična</a:t>
            </a:r>
          </a:p>
          <a:p>
            <a:r>
              <a:rPr lang="sl-SI" dirty="0" smtClean="0"/>
              <a:t>Odjemalec pošilja poseben niz podatkov dokler kamera ne odgovori</a:t>
            </a:r>
          </a:p>
          <a:p>
            <a:r>
              <a:rPr lang="sl-SI" dirty="0" smtClean="0"/>
              <a:t>Neumno in nepotrebno </a:t>
            </a:r>
            <a:r>
              <a:rPr lang="sl-SI" dirty="0" smtClean="0">
                <a:sym typeface="Wingdings" pitchFamily="2" charset="2"/>
              </a:rPr>
              <a:t></a:t>
            </a:r>
          </a:p>
          <a:p>
            <a:r>
              <a:rPr lang="sl-SI" dirty="0" smtClean="0">
                <a:sym typeface="Wingdings" pitchFamily="2" charset="2"/>
              </a:rPr>
              <a:t>Velikost slike je odvisna od stiskanja JPG – tudi 40KB in več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C328R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Sinhronizacija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51447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Velikost slike zna biti problem</a:t>
            </a:r>
          </a:p>
          <a:p>
            <a:r>
              <a:rPr lang="sl-SI" dirty="0" smtClean="0"/>
              <a:t>Potrebno jo je pridobivati po kosih…</a:t>
            </a:r>
          </a:p>
          <a:p>
            <a:r>
              <a:rPr lang="sl-SI" dirty="0" smtClean="0"/>
              <a:t>… in hkrati pošiljati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C328R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Velikost slike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57074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.NET </a:t>
            </a:r>
            <a:r>
              <a:rPr lang="sl-SI" dirty="0" err="1" smtClean="0"/>
              <a:t>Micro</a:t>
            </a:r>
            <a:r>
              <a:rPr lang="sl-SI" dirty="0" smtClean="0"/>
              <a:t> </a:t>
            </a:r>
            <a:r>
              <a:rPr lang="sl-SI" dirty="0" err="1" smtClean="0"/>
              <a:t>Framework</a:t>
            </a:r>
            <a:endParaRPr lang="en-GB" dirty="0" smtClean="0"/>
          </a:p>
          <a:p>
            <a:r>
              <a:rPr lang="sl-SI" dirty="0" err="1" smtClean="0"/>
              <a:t>Netduino</a:t>
            </a:r>
            <a:endParaRPr lang="sl-SI" dirty="0" smtClean="0"/>
          </a:p>
          <a:p>
            <a:r>
              <a:rPr lang="sl-SI" dirty="0" err="1" smtClean="0"/>
              <a:t>XBee</a:t>
            </a:r>
            <a:r>
              <a:rPr lang="sl-SI" dirty="0" smtClean="0"/>
              <a:t> </a:t>
            </a:r>
            <a:r>
              <a:rPr lang="sl-SI" dirty="0" err="1" smtClean="0"/>
              <a:t>Pro</a:t>
            </a:r>
            <a:endParaRPr lang="sl-SI" dirty="0" smtClean="0"/>
          </a:p>
          <a:p>
            <a:r>
              <a:rPr lang="sl-SI" dirty="0" smtClean="0"/>
              <a:t>Kamera C328R</a:t>
            </a:r>
          </a:p>
          <a:p>
            <a:r>
              <a:rPr lang="sl-SI" dirty="0" smtClean="0"/>
              <a:t>Daljinsko prožen fotoaparat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Agenda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30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Sestavimo kose skupaj in slikajmo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Demo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1609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 txBox="1">
            <a:spLocks noChangeArrowheads="1"/>
          </p:cNvSpPr>
          <p:nvPr/>
        </p:nvSpPr>
        <p:spPr>
          <a:xfrm>
            <a:off x="431799" y="1700808"/>
            <a:ext cx="8410575" cy="39338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US" sz="2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spcAft>
                <a:spcPts val="1800"/>
              </a:spcAft>
              <a:buFont typeface="Arial" pitchFamily="34" charset="0"/>
              <a:buChar char="•"/>
              <a:defRPr lang="en-GB" sz="28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l-SI" sz="3000" dirty="0" smtClean="0"/>
              <a:t>Uporabniška skupina slovenskih razvijalcev programskih rešitev</a:t>
            </a:r>
          </a:p>
          <a:p>
            <a:pPr>
              <a:defRPr/>
            </a:pPr>
            <a:r>
              <a:rPr lang="sl-SI" sz="3000" dirty="0" smtClean="0"/>
              <a:t>Brezplačno</a:t>
            </a:r>
          </a:p>
          <a:p>
            <a:pPr>
              <a:defRPr/>
            </a:pPr>
            <a:r>
              <a:rPr lang="sl-SI" sz="3000" dirty="0" smtClean="0"/>
              <a:t>Srečanja na 2-3 mesece</a:t>
            </a:r>
          </a:p>
          <a:p>
            <a:pPr>
              <a:defRPr/>
            </a:pPr>
            <a:r>
              <a:rPr lang="sl-SI" sz="3000" dirty="0" smtClean="0"/>
              <a:t>Zanimive vsebine</a:t>
            </a:r>
          </a:p>
          <a:p>
            <a:pPr>
              <a:defRPr/>
            </a:pPr>
            <a:r>
              <a:rPr lang="sl-SI" sz="3000" dirty="0" smtClean="0"/>
              <a:t>Včlani se na</a:t>
            </a:r>
          </a:p>
          <a:p>
            <a:pPr marL="0" indent="0" algn="ctr">
              <a:buFontTx/>
              <a:buNone/>
              <a:defRPr/>
            </a:pPr>
            <a:r>
              <a:rPr lang="sl-SI" dirty="0" smtClean="0">
                <a:hlinkClick r:id="rId2"/>
              </a:rPr>
              <a:t>http://slodug.si</a:t>
            </a:r>
            <a:endParaRPr lang="sl-SI" dirty="0"/>
          </a:p>
        </p:txBody>
      </p:sp>
      <p:pic>
        <p:nvPicPr>
          <p:cNvPr id="6" name="Picture 2" descr="C:\Users\Miha\Documents\RightHand\Artwork\SLODUG\Slodug logo 400x1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24" y="476672"/>
            <a:ext cx="3070225" cy="108743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047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Koristne povezave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2603" y="1196752"/>
            <a:ext cx="7920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2600" dirty="0" err="1" smtClean="0">
                <a:hlinkClick r:id="rId2"/>
              </a:rPr>
              <a:t>www.netmf.com</a:t>
            </a:r>
            <a:r>
              <a:rPr lang="sl-SI" sz="2600" dirty="0" smtClean="0"/>
              <a:t> .NET </a:t>
            </a:r>
            <a:r>
              <a:rPr lang="sl-SI" sz="2600" dirty="0" err="1" smtClean="0"/>
              <a:t>Micro</a:t>
            </a:r>
            <a:r>
              <a:rPr lang="sl-SI" sz="2600" dirty="0" smtClean="0"/>
              <a:t> </a:t>
            </a:r>
            <a:r>
              <a:rPr lang="sl-SI" sz="2600" dirty="0" err="1" smtClean="0"/>
              <a:t>Framework</a:t>
            </a:r>
            <a:r>
              <a:rPr lang="sl-SI" sz="2600" dirty="0" smtClean="0"/>
              <a:t> uradna stran</a:t>
            </a:r>
          </a:p>
          <a:p>
            <a:r>
              <a:rPr lang="sl-SI" sz="2600" dirty="0" err="1" smtClean="0">
                <a:hlinkClick r:id="rId3"/>
              </a:rPr>
              <a:t>netmf.codeplex.com</a:t>
            </a:r>
            <a:r>
              <a:rPr lang="sl-SI" sz="2600" dirty="0"/>
              <a:t> </a:t>
            </a:r>
            <a:r>
              <a:rPr lang="sl-SI" sz="2600" dirty="0" smtClean="0"/>
              <a:t>Prenos zadnje različice</a:t>
            </a:r>
          </a:p>
          <a:p>
            <a:r>
              <a:rPr lang="sl-SI" sz="2600" dirty="0" err="1" smtClean="0">
                <a:hlinkClick r:id="rId4"/>
              </a:rPr>
              <a:t>netduino.com</a:t>
            </a:r>
            <a:r>
              <a:rPr lang="sl-SI" sz="2600" dirty="0" smtClean="0"/>
              <a:t> Domača stran </a:t>
            </a:r>
            <a:r>
              <a:rPr lang="sl-SI" sz="2600" dirty="0" err="1" smtClean="0"/>
              <a:t>Netduina</a:t>
            </a:r>
            <a:r>
              <a:rPr lang="sl-SI" sz="2600" dirty="0" smtClean="0"/>
              <a:t>, skupnost</a:t>
            </a:r>
          </a:p>
          <a:p>
            <a:r>
              <a:rPr lang="sl-SI" sz="2600" dirty="0" err="1" smtClean="0">
                <a:hlinkClick r:id="rId5"/>
              </a:rPr>
              <a:t>www.societyofrobots.com</a:t>
            </a:r>
            <a:r>
              <a:rPr lang="sl-SI" sz="2600" dirty="0" smtClean="0"/>
              <a:t> Poljudna stran in skupnost o robotiki</a:t>
            </a:r>
          </a:p>
          <a:p>
            <a:r>
              <a:rPr lang="sl-SI" sz="2600" dirty="0" err="1" smtClean="0">
                <a:hlinkClick r:id="rId6"/>
              </a:rPr>
              <a:t>www.digi.com</a:t>
            </a:r>
            <a:r>
              <a:rPr lang="sl-SI" sz="2600" dirty="0" smtClean="0"/>
              <a:t>, </a:t>
            </a:r>
            <a:r>
              <a:rPr lang="sl-SI" sz="2600" dirty="0" err="1" smtClean="0">
                <a:hlinkClick r:id="rId7"/>
              </a:rPr>
              <a:t>tinyurl.com/cnktcwg</a:t>
            </a:r>
            <a:r>
              <a:rPr lang="sl-SI" sz="2600" b="1" dirty="0" smtClean="0"/>
              <a:t> </a:t>
            </a:r>
            <a:r>
              <a:rPr lang="sl-SI" sz="2600" dirty="0" err="1" smtClean="0"/>
              <a:t>XBee</a:t>
            </a:r>
            <a:r>
              <a:rPr lang="sl-SI" sz="2600" dirty="0" smtClean="0"/>
              <a:t> [PRO]</a:t>
            </a:r>
          </a:p>
          <a:p>
            <a:r>
              <a:rPr lang="sl-SI" sz="2600" dirty="0" err="1" smtClean="0">
                <a:hlinkClick r:id="rId8"/>
              </a:rPr>
              <a:t>mftoolkit.codeplex.com</a:t>
            </a:r>
            <a:r>
              <a:rPr lang="sl-SI" sz="2600" dirty="0" smtClean="0"/>
              <a:t> .NET MF </a:t>
            </a:r>
            <a:r>
              <a:rPr lang="sl-SI" sz="2600" dirty="0" err="1" smtClean="0"/>
              <a:t>Toolkit</a:t>
            </a:r>
            <a:endParaRPr lang="sl-SI" sz="2600" dirty="0" smtClean="0"/>
          </a:p>
          <a:p>
            <a:r>
              <a:rPr lang="sl-SI" sz="2600" dirty="0" err="1" smtClean="0">
                <a:hlinkClick r:id="rId9"/>
              </a:rPr>
              <a:t>www.elektronik.si</a:t>
            </a:r>
            <a:r>
              <a:rPr lang="sl-SI" sz="2600" dirty="0" smtClean="0"/>
              <a:t> </a:t>
            </a:r>
            <a:r>
              <a:rPr lang="sl-SI" sz="2600" dirty="0"/>
              <a:t>Slovenska skupnost </a:t>
            </a:r>
            <a:r>
              <a:rPr lang="sl-SI" sz="2600" dirty="0" smtClean="0"/>
              <a:t>elektrotehnike </a:t>
            </a:r>
            <a:r>
              <a:rPr lang="sl-SI" sz="2600" dirty="0"/>
              <a:t>in </a:t>
            </a:r>
            <a:r>
              <a:rPr lang="sl-SI" sz="2600" dirty="0" smtClean="0"/>
              <a:t>računalništva</a:t>
            </a:r>
          </a:p>
          <a:p>
            <a:r>
              <a:rPr lang="sl-SI" sz="2600" dirty="0" err="1" smtClean="0">
                <a:hlinkClick r:id="rId10"/>
              </a:rPr>
              <a:t>www.slodug.si</a:t>
            </a:r>
            <a:r>
              <a:rPr lang="sl-SI" sz="2600" dirty="0" smtClean="0"/>
              <a:t> Uporabniška skupina slovenskih razvijalcev programskih </a:t>
            </a:r>
            <a:r>
              <a:rPr lang="sl-SI" sz="2600" dirty="0" smtClean="0"/>
              <a:t>rešitev</a:t>
            </a:r>
          </a:p>
          <a:p>
            <a:r>
              <a:rPr lang="sl-SI" sz="2600" dirty="0" err="1" smtClean="0">
                <a:hlinkClick r:id="rId11"/>
              </a:rPr>
              <a:t>www.sparkfun.com</a:t>
            </a:r>
            <a:r>
              <a:rPr lang="sl-SI" sz="2600" dirty="0" smtClean="0"/>
              <a:t> Spletna trgovina, robotika</a:t>
            </a:r>
            <a:endParaRPr lang="sl-SI" sz="2600" dirty="0"/>
          </a:p>
        </p:txBody>
      </p:sp>
    </p:spTree>
    <p:extLst>
      <p:ext uri="{BB962C8B-B14F-4D97-AF65-F5344CB8AC3E}">
        <p14:creationId xmlns:p14="http://schemas.microsoft.com/office/powerpoint/2010/main" val="194624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5069158"/>
          </a:xfrm>
        </p:spPr>
        <p:txBody>
          <a:bodyPr>
            <a:normAutofit fontScale="92500" lnSpcReduction="20000"/>
          </a:bodyPr>
          <a:lstStyle/>
          <a:p>
            <a:r>
              <a:rPr lang="sl-SI" dirty="0" smtClean="0"/>
              <a:t>C#</a:t>
            </a:r>
          </a:p>
          <a:p>
            <a:r>
              <a:rPr lang="sl-SI" dirty="0" err="1" smtClean="0"/>
              <a:t>Visual</a:t>
            </a:r>
            <a:r>
              <a:rPr lang="sl-SI" dirty="0" smtClean="0"/>
              <a:t> Studio 2010 (tudi Express)</a:t>
            </a:r>
            <a:br>
              <a:rPr lang="sl-SI" dirty="0" smtClean="0"/>
            </a:br>
            <a:r>
              <a:rPr lang="sl-SI" sz="2000" dirty="0" smtClean="0"/>
              <a:t>Razhroščevalnik, </a:t>
            </a:r>
            <a:r>
              <a:rPr lang="sl-SI" sz="2000" dirty="0" err="1" smtClean="0"/>
              <a:t>emulator</a:t>
            </a:r>
            <a:endParaRPr lang="sl-SI" sz="2000" dirty="0" smtClean="0"/>
          </a:p>
          <a:p>
            <a:r>
              <a:rPr lang="sl-SI" dirty="0" smtClean="0"/>
              <a:t>.NET okolje</a:t>
            </a:r>
            <a:br>
              <a:rPr lang="sl-SI" dirty="0" smtClean="0"/>
            </a:br>
            <a:r>
              <a:rPr lang="sl-SI" sz="2000" dirty="0" smtClean="0"/>
              <a:t>GC, nadzorovana koda</a:t>
            </a:r>
          </a:p>
          <a:p>
            <a:r>
              <a:rPr lang="sl-SI" dirty="0" smtClean="0"/>
              <a:t>Podmnožica .NET knjižnic</a:t>
            </a:r>
          </a:p>
          <a:p>
            <a:r>
              <a:rPr lang="sl-SI" sz="3000" dirty="0" smtClean="0"/>
              <a:t>CLR je hkrati OS</a:t>
            </a:r>
            <a:r>
              <a:rPr lang="sl-SI" dirty="0" smtClean="0"/>
              <a:t/>
            </a:r>
            <a:br>
              <a:rPr lang="sl-SI" dirty="0" smtClean="0"/>
            </a:br>
            <a:r>
              <a:rPr lang="sl-SI" sz="2200" dirty="0" smtClean="0"/>
              <a:t>Lahko pa tudi sodeluje z OS</a:t>
            </a:r>
          </a:p>
          <a:p>
            <a:r>
              <a:rPr lang="sl-SI" sz="3000" dirty="0" smtClean="0"/>
              <a:t>MSIL koda je tolmačena</a:t>
            </a:r>
            <a:r>
              <a:rPr lang="sl-SI" dirty="0" smtClean="0"/>
              <a:t/>
            </a:r>
            <a:br>
              <a:rPr lang="sl-SI" dirty="0" smtClean="0"/>
            </a:br>
            <a:r>
              <a:rPr lang="sl-SI" sz="2200" dirty="0" smtClean="0"/>
              <a:t>JIT ne obstaja</a:t>
            </a:r>
            <a:r>
              <a:rPr lang="sl-SI" dirty="0" smtClean="0"/>
              <a:t/>
            </a:r>
            <a:br>
              <a:rPr lang="sl-SI" dirty="0" smtClean="0"/>
            </a:b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smtClean="0"/>
              <a:t>.NET </a:t>
            </a:r>
            <a:r>
              <a:rPr lang="sl-SI" dirty="0" err="1" smtClean="0"/>
              <a:t>Micro</a:t>
            </a:r>
            <a:r>
              <a:rPr lang="sl-SI" dirty="0" smtClean="0"/>
              <a:t> </a:t>
            </a:r>
            <a:r>
              <a:rPr lang="sl-SI" dirty="0" err="1" smtClean="0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0187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300KB (brez knjižnic)</a:t>
            </a:r>
          </a:p>
          <a:p>
            <a:r>
              <a:rPr lang="sl-SI" dirty="0" smtClean="0"/>
              <a:t>Odprto kodni</a:t>
            </a:r>
          </a:p>
          <a:p>
            <a:r>
              <a:rPr lang="sl-SI" dirty="0" smtClean="0"/>
              <a:t>Razvoj zastonj, licence na izdelke</a:t>
            </a:r>
          </a:p>
          <a:p>
            <a:r>
              <a:rPr lang="sl-SI" dirty="0" smtClean="0"/>
              <a:t>Trenutno verzija 4.2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.NET </a:t>
            </a:r>
            <a:r>
              <a:rPr lang="sl-SI" dirty="0" err="1"/>
              <a:t>Micro</a:t>
            </a:r>
            <a:r>
              <a:rPr lang="sl-SI" dirty="0"/>
              <a:t> </a:t>
            </a:r>
            <a:r>
              <a:rPr lang="sl-SI" dirty="0" err="1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4151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2507" y="1600202"/>
            <a:ext cx="7877927" cy="5069158"/>
          </a:xfrm>
        </p:spPr>
        <p:txBody>
          <a:bodyPr/>
          <a:lstStyle/>
          <a:p>
            <a:r>
              <a:rPr lang="sl-SI" i="1" dirty="0" err="1" smtClean="0"/>
              <a:t>Weak</a:t>
            </a:r>
            <a:r>
              <a:rPr lang="sl-SI" i="1" dirty="0" smtClean="0"/>
              <a:t> reference</a:t>
            </a:r>
            <a:r>
              <a:rPr lang="sl-SI" dirty="0" smtClean="0"/>
              <a:t> zna shranjevati na medij</a:t>
            </a:r>
          </a:p>
          <a:p>
            <a:r>
              <a:rPr lang="sl-SI" dirty="0" smtClean="0"/>
              <a:t>Ena nit na nivoju jedra, več niti podpira CLR</a:t>
            </a:r>
          </a:p>
          <a:p>
            <a:r>
              <a:rPr lang="sl-SI" dirty="0" smtClean="0"/>
              <a:t>Izboljšana </a:t>
            </a:r>
            <a:r>
              <a:rPr lang="sl-SI" dirty="0" err="1" smtClean="0"/>
              <a:t>serializacija</a:t>
            </a:r>
            <a:endParaRPr lang="sl-SI" dirty="0" smtClean="0"/>
          </a:p>
          <a:p>
            <a:r>
              <a:rPr lang="sl-SI" dirty="0" smtClean="0"/>
              <a:t>UTF-8</a:t>
            </a:r>
          </a:p>
          <a:p>
            <a:r>
              <a:rPr lang="sl-SI" dirty="0" smtClean="0"/>
              <a:t>Poenostavljen smetar (GC)</a:t>
            </a:r>
          </a:p>
          <a:p>
            <a:r>
              <a:rPr lang="sl-SI" dirty="0" smtClean="0"/>
              <a:t>Vrednostni tipi so simulirani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.NET </a:t>
            </a:r>
            <a:r>
              <a:rPr lang="sl-SI" dirty="0" err="1"/>
              <a:t>Micro</a:t>
            </a:r>
            <a:r>
              <a:rPr lang="sl-SI" dirty="0"/>
              <a:t> </a:t>
            </a:r>
            <a:r>
              <a:rPr lang="sl-SI" dirty="0" err="1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r>
              <a:rPr lang="sl-SI" dirty="0" smtClean="0"/>
              <a:t>CLR zanimivosti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346085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.NET </a:t>
            </a:r>
            <a:r>
              <a:rPr lang="sl-SI" dirty="0" err="1"/>
              <a:t>Micro</a:t>
            </a:r>
            <a:r>
              <a:rPr lang="sl-SI" dirty="0"/>
              <a:t> </a:t>
            </a:r>
            <a:r>
              <a:rPr lang="sl-SI" dirty="0" err="1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rmAutofit lnSpcReduction="10000"/>
          </a:bodyPr>
          <a:lstStyle/>
          <a:p>
            <a:endParaRPr lang="sl-SI"/>
          </a:p>
        </p:txBody>
      </p:sp>
      <p:pic>
        <p:nvPicPr>
          <p:cNvPr id="5" name="Picture 2" descr="Slide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840760" cy="513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52120" y="6597352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1000" dirty="0" smtClean="0"/>
              <a:t>Vir: .NET </a:t>
            </a:r>
            <a:r>
              <a:rPr lang="sl-SI" sz="1000" dirty="0" err="1" smtClean="0"/>
              <a:t>Micro</a:t>
            </a:r>
            <a:r>
              <a:rPr lang="sl-SI" sz="1000" dirty="0" smtClean="0"/>
              <a:t> </a:t>
            </a:r>
            <a:r>
              <a:rPr lang="sl-SI" sz="1000" dirty="0" err="1" smtClean="0"/>
              <a:t>Framework</a:t>
            </a:r>
            <a:r>
              <a:rPr lang="sl-SI" sz="1000" dirty="0" smtClean="0"/>
              <a:t> </a:t>
            </a:r>
            <a:r>
              <a:rPr lang="sl-SI" sz="1000" dirty="0" err="1" smtClean="0"/>
              <a:t>white</a:t>
            </a:r>
            <a:r>
              <a:rPr lang="sl-SI" sz="1000" dirty="0" smtClean="0"/>
              <a:t> </a:t>
            </a:r>
            <a:r>
              <a:rPr lang="sl-SI" sz="1000" dirty="0" err="1" smtClean="0"/>
              <a:t>paper</a:t>
            </a:r>
            <a:endParaRPr lang="sl-SI" sz="1000" dirty="0"/>
          </a:p>
        </p:txBody>
      </p:sp>
    </p:spTree>
    <p:extLst>
      <p:ext uri="{BB962C8B-B14F-4D97-AF65-F5344CB8AC3E}">
        <p14:creationId xmlns:p14="http://schemas.microsoft.com/office/powerpoint/2010/main" val="82939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Ultra udoben razvoj, sploh za C#/.NET ljudi</a:t>
            </a:r>
          </a:p>
          <a:p>
            <a:r>
              <a:rPr lang="sl-SI" dirty="0" smtClean="0"/>
              <a:t>Hitrejši razvoj, manjši stroški</a:t>
            </a:r>
          </a:p>
          <a:p>
            <a:r>
              <a:rPr lang="sl-SI" dirty="0" smtClean="0"/>
              <a:t>Prenosljiva koda, samo HAL je potrebno menjat</a:t>
            </a:r>
          </a:p>
          <a:p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.NET </a:t>
            </a:r>
            <a:r>
              <a:rPr lang="sl-SI" dirty="0" err="1"/>
              <a:t>Micro</a:t>
            </a:r>
            <a:r>
              <a:rPr lang="sl-SI" dirty="0"/>
              <a:t> </a:t>
            </a:r>
            <a:r>
              <a:rPr lang="sl-SI" dirty="0" err="1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Autofit/>
          </a:bodyPr>
          <a:lstStyle/>
          <a:p>
            <a:r>
              <a:rPr lang="sl-SI" sz="4000" dirty="0" smtClean="0"/>
              <a:t>+</a:t>
            </a:r>
            <a:endParaRPr lang="sl-SI" sz="4000" dirty="0"/>
          </a:p>
        </p:txBody>
      </p:sp>
    </p:spTree>
    <p:extLst>
      <p:ext uri="{BB962C8B-B14F-4D97-AF65-F5344CB8AC3E}">
        <p14:creationId xmlns:p14="http://schemas.microsoft.com/office/powerpoint/2010/main" val="14816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 smtClean="0"/>
              <a:t>Tolmačena koda je 30-1000x počasnejša</a:t>
            </a:r>
            <a:br>
              <a:rPr lang="sl-SI" dirty="0" smtClean="0"/>
            </a:br>
            <a:r>
              <a:rPr lang="sl-SI" sz="2000" dirty="0" smtClean="0"/>
              <a:t>(ocena, dejansko ni povsem jasno)</a:t>
            </a:r>
            <a:endParaRPr lang="sl-SI" dirty="0" smtClean="0"/>
          </a:p>
          <a:p>
            <a:r>
              <a:rPr lang="sl-SI" dirty="0" smtClean="0"/>
              <a:t>Ne teče </a:t>
            </a:r>
            <a:r>
              <a:rPr lang="sl-SI" dirty="0" smtClean="0"/>
              <a:t>povsod (ARM, </a:t>
            </a:r>
            <a:r>
              <a:rPr lang="sl-SI" dirty="0" err="1" smtClean="0"/>
              <a:t>Blackfin</a:t>
            </a:r>
            <a:r>
              <a:rPr lang="sl-SI" dirty="0" smtClean="0"/>
              <a:t> </a:t>
            </a:r>
            <a:r>
              <a:rPr lang="sl-SI" dirty="0" err="1" smtClean="0"/>
              <a:t>zaenkrat</a:t>
            </a:r>
            <a:r>
              <a:rPr lang="sl-SI" dirty="0" smtClean="0"/>
              <a:t>)</a:t>
            </a:r>
            <a:endParaRPr lang="sl-S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.NET </a:t>
            </a:r>
            <a:r>
              <a:rPr lang="sl-SI" dirty="0" err="1"/>
              <a:t>Micro</a:t>
            </a:r>
            <a:r>
              <a:rPr lang="sl-SI" dirty="0"/>
              <a:t> </a:t>
            </a:r>
            <a:r>
              <a:rPr lang="sl-SI" dirty="0" err="1"/>
              <a:t>Framework</a:t>
            </a:r>
            <a:endParaRPr lang="sl-SI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/>
        <p:txBody>
          <a:bodyPr>
            <a:noAutofit/>
          </a:bodyPr>
          <a:lstStyle/>
          <a:p>
            <a:r>
              <a:rPr lang="sl-SI" sz="4000" dirty="0" smtClean="0"/>
              <a:t>-</a:t>
            </a:r>
            <a:endParaRPr lang="sl-SI" sz="4000" dirty="0"/>
          </a:p>
        </p:txBody>
      </p:sp>
    </p:spTree>
    <p:extLst>
      <p:ext uri="{BB962C8B-B14F-4D97-AF65-F5344CB8AC3E}">
        <p14:creationId xmlns:p14="http://schemas.microsoft.com/office/powerpoint/2010/main" val="46061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 err="1" smtClean="0"/>
              <a:t>Netduino</a:t>
            </a:r>
            <a:endParaRPr lang="sl-SI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2105"/>
            <a:ext cx="6624736" cy="4982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64088" y="6480293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l-SI" sz="1000" dirty="0" smtClean="0"/>
              <a:t>Vir: . </a:t>
            </a:r>
            <a:r>
              <a:rPr lang="sl-SI" sz="1000" dirty="0" err="1" smtClean="0"/>
              <a:t>netduino.com</a:t>
            </a:r>
            <a:endParaRPr lang="sl-SI" sz="1000" dirty="0"/>
          </a:p>
        </p:txBody>
      </p:sp>
      <p:sp>
        <p:nvSpPr>
          <p:cNvPr id="2" name="Down Arrow Callout 1"/>
          <p:cNvSpPr/>
          <p:nvPr/>
        </p:nvSpPr>
        <p:spPr>
          <a:xfrm>
            <a:off x="4341887" y="2420888"/>
            <a:ext cx="720080" cy="846584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b="1" dirty="0" smtClean="0">
                <a:solidFill>
                  <a:schemeClr val="bg1"/>
                </a:solidFill>
              </a:rPr>
              <a:t>CPU</a:t>
            </a:r>
            <a:endParaRPr lang="sl-SI" b="1" dirty="0">
              <a:solidFill>
                <a:schemeClr val="bg1"/>
              </a:solidFill>
            </a:endParaRPr>
          </a:p>
        </p:txBody>
      </p:sp>
      <p:sp>
        <p:nvSpPr>
          <p:cNvPr id="7" name="Down Arrow Callout 6"/>
          <p:cNvSpPr/>
          <p:nvPr/>
        </p:nvSpPr>
        <p:spPr>
          <a:xfrm>
            <a:off x="5796136" y="2844180"/>
            <a:ext cx="1224136" cy="846584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b="1" dirty="0" smtClean="0">
                <a:solidFill>
                  <a:schemeClr val="bg1"/>
                </a:solidFill>
              </a:rPr>
              <a:t>Ponastavi</a:t>
            </a:r>
            <a:endParaRPr lang="sl-SI" b="1" dirty="0">
              <a:solidFill>
                <a:schemeClr val="bg1"/>
              </a:solidFill>
            </a:endParaRPr>
          </a:p>
        </p:txBody>
      </p:sp>
      <p:sp>
        <p:nvSpPr>
          <p:cNvPr id="8" name="Down Arrow Callout 7"/>
          <p:cNvSpPr/>
          <p:nvPr/>
        </p:nvSpPr>
        <p:spPr>
          <a:xfrm>
            <a:off x="1187624" y="2844180"/>
            <a:ext cx="720080" cy="846584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b="1" dirty="0" smtClean="0">
                <a:solidFill>
                  <a:schemeClr val="bg1"/>
                </a:solidFill>
              </a:rPr>
              <a:t>USB</a:t>
            </a:r>
            <a:endParaRPr lang="sl-SI" b="1" dirty="0">
              <a:solidFill>
                <a:schemeClr val="bg1"/>
              </a:solidFill>
            </a:endParaRPr>
          </a:p>
        </p:txBody>
      </p:sp>
      <p:sp>
        <p:nvSpPr>
          <p:cNvPr id="9" name="Down Arrow Callout 8"/>
          <p:cNvSpPr/>
          <p:nvPr/>
        </p:nvSpPr>
        <p:spPr>
          <a:xfrm>
            <a:off x="4499992" y="5229200"/>
            <a:ext cx="2808312" cy="846584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l-SI" b="1" dirty="0" smtClean="0">
                <a:solidFill>
                  <a:schemeClr val="bg1"/>
                </a:solidFill>
              </a:rPr>
              <a:t>V/I</a:t>
            </a:r>
            <a:endParaRPr lang="sl-SI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8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dows 8 template v2">
  <a:themeElements>
    <a:clrScheme name="Windows 8">
      <a:dk1>
        <a:sysClr val="windowText" lastClr="000000"/>
      </a:dk1>
      <a:lt1>
        <a:sysClr val="window" lastClr="FFFFFF"/>
      </a:lt1>
      <a:dk2>
        <a:srgbClr val="260930"/>
      </a:dk2>
      <a:lt2>
        <a:srgbClr val="FFFFFF"/>
      </a:lt2>
      <a:accent1>
        <a:srgbClr val="045097"/>
      </a:accent1>
      <a:accent2>
        <a:srgbClr val="D95438"/>
      </a:accent2>
      <a:accent3>
        <a:srgbClr val="9CB734"/>
      </a:accent3>
      <a:accent4>
        <a:srgbClr val="7A1869"/>
      </a:accent4>
      <a:accent5>
        <a:srgbClr val="54BFC3"/>
      </a:accent5>
      <a:accent6>
        <a:srgbClr val="E3A31A"/>
      </a:accent6>
      <a:hlink>
        <a:srgbClr val="E3A31A"/>
      </a:hlink>
      <a:folHlink>
        <a:srgbClr val="DA8413"/>
      </a:folHlink>
    </a:clrScheme>
    <a:fontScheme name="Segoe light">
      <a:majorFont>
        <a:latin typeface="Segoe Light"/>
        <a:ea typeface="Adobe Heiti Std R"/>
        <a:cs typeface=""/>
      </a:majorFont>
      <a:minorFont>
        <a:latin typeface="Segoe Light"/>
        <a:ea typeface="Adobe Heiti Std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Windows 8 template v2</Template>
  <TotalTime>506</TotalTime>
  <Words>434</Words>
  <Application>Microsoft Office PowerPoint</Application>
  <PresentationFormat>On-screen Show (4:3)</PresentationFormat>
  <Paragraphs>118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Adobe Heiti Std R</vt:lpstr>
      <vt:lpstr>Wingdings</vt:lpstr>
      <vt:lpstr>Calibri</vt:lpstr>
      <vt:lpstr>Segoe Light</vt:lpstr>
      <vt:lpstr>Windows 8 template v2</vt:lpstr>
      <vt:lpstr>PowerPoint Presentation</vt:lpstr>
      <vt:lpstr>Agenda </vt:lpstr>
      <vt:lpstr>.NET Micro Framework</vt:lpstr>
      <vt:lpstr>.NET Micro Framework</vt:lpstr>
      <vt:lpstr>.NET Micro Framework</vt:lpstr>
      <vt:lpstr>.NET Micro Framework</vt:lpstr>
      <vt:lpstr>.NET Micro Framework</vt:lpstr>
      <vt:lpstr>.NET Micro Framework</vt:lpstr>
      <vt:lpstr>Netduino</vt:lpstr>
      <vt:lpstr>Netduino</vt:lpstr>
      <vt:lpstr>Demo</vt:lpstr>
      <vt:lpstr>XBee Pro</vt:lpstr>
      <vt:lpstr>UART</vt:lpstr>
      <vt:lpstr>XBee Pro</vt:lpstr>
      <vt:lpstr>XBee Pro</vt:lpstr>
      <vt:lpstr>Demo</vt:lpstr>
      <vt:lpstr>C328R</vt:lpstr>
      <vt:lpstr>C328R</vt:lpstr>
      <vt:lpstr>C328R</vt:lpstr>
      <vt:lpstr>Demo</vt:lpstr>
      <vt:lpstr>PowerPoint Presentation</vt:lpstr>
      <vt:lpstr>Koristne povezave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customise this template</dc:title>
  <dc:creator>Miha</dc:creator>
  <cp:lastModifiedBy>Miha</cp:lastModifiedBy>
  <cp:revision>29</cp:revision>
  <dcterms:created xsi:type="dcterms:W3CDTF">2011-12-05T10:08:16Z</dcterms:created>
  <dcterms:modified xsi:type="dcterms:W3CDTF">2011-12-07T11:50:05Z</dcterms:modified>
</cp:coreProperties>
</file>